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a" ContentType="audio/x-ms-wma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14630400" cy="8229600"/>
  <p:notesSz cx="8229600" cy="14630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Unbounded" panose="020B0604020202020204" charset="0"/>
      <p:regular r:id="rId12"/>
    </p:embeddedFont>
    <p:embeddedFont>
      <p:font typeface="Cabin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41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4.png"/><Relationship Id="rId2" Type="http://schemas.openxmlformats.org/officeDocument/2006/relationships/audio" Target="../media/media3.wma"/><Relationship Id="rId16" Type="http://schemas.openxmlformats.org/officeDocument/2006/relationships/image" Target="../media/image16.svg"/><Relationship Id="rId1" Type="http://schemas.microsoft.com/office/2007/relationships/media" Target="../media/media3.wma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image" Target="../media/image10.sv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12" Type="http://schemas.openxmlformats.org/officeDocument/2006/relationships/image" Target="../media/image24.svg"/><Relationship Id="rId2" Type="http://schemas.openxmlformats.org/officeDocument/2006/relationships/audio" Target="../media/media4.wma"/><Relationship Id="rId16" Type="http://schemas.openxmlformats.org/officeDocument/2006/relationships/image" Target="../media/image4.png"/><Relationship Id="rId1" Type="http://schemas.microsoft.com/office/2007/relationships/media" Target="../media/media4.wma"/><Relationship Id="rId6" Type="http://schemas.openxmlformats.org/officeDocument/2006/relationships/image" Target="../media/image18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27.svg"/><Relationship Id="rId10" Type="http://schemas.openxmlformats.org/officeDocument/2006/relationships/image" Target="../media/image2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00676"/>
            <a:ext cx="7468553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Solar-Powered UAVs: Engineering Approaches to Achieve Longer Flight Duration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47973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Student 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URN: 6938894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University of Surrey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7837262-9873-61B1-940E-5BA2D1EDA24A}"/>
              </a:ext>
            </a:extLst>
          </p:cNvPr>
          <p:cNvSpPr/>
          <p:nvPr/>
        </p:nvSpPr>
        <p:spPr>
          <a:xfrm>
            <a:off x="12678184" y="7651789"/>
            <a:ext cx="1884898" cy="49366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90638" y="75898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80"/>
    </mc:Choice>
    <mc:Fallback>
      <p:transition spd="slow" advTm="28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88187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</a:t>
            </a:r>
            <a:r>
              <a:rPr lang="en-US" sz="44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Solar-Powered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UAVs?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UAVs used in monitoring, emergency response &amp; communication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643426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Short battery life limits flight duration</a:t>
            </a:r>
          </a:p>
        </p:txBody>
      </p:sp>
      <p:sp>
        <p:nvSpPr>
          <p:cNvPr id="5" name="Text 3"/>
          <p:cNvSpPr/>
          <p:nvPr/>
        </p:nvSpPr>
        <p:spPr>
          <a:xfrm>
            <a:off x="837724" y="3110151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Solar UAVs generate energy during flight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576876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PV cells can power motors or charge batteries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043601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Enables longer missions and continuous operation</a:t>
            </a:r>
          </a:p>
        </p:txBody>
      </p:sp>
      <p:sp>
        <p:nvSpPr>
          <p:cNvPr id="8" name="Text 6"/>
          <p:cNvSpPr/>
          <p:nvPr/>
        </p:nvSpPr>
        <p:spPr>
          <a:xfrm>
            <a:off x="837724" y="4510326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Supported by research (El-Atab et al., 2021; Sornek et al., 2025)</a:t>
            </a:r>
            <a:endParaRPr lang="en-US" sz="18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0522B1A-ADE3-2B54-BD90-420F34F324F1}"/>
              </a:ext>
            </a:extLst>
          </p:cNvPr>
          <p:cNvSpPr/>
          <p:nvPr/>
        </p:nvSpPr>
        <p:spPr>
          <a:xfrm>
            <a:off x="12678184" y="7651789"/>
            <a:ext cx="1884898" cy="49366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90638" y="75898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23"/>
    </mc:Choice>
    <mc:Fallback>
      <p:transition spd="slow" advTm="77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4078"/>
            <a:ext cx="1103042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Energy Systems &amp; Optimisation Methods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37724" y="2236113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133725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PV cells generate power + charge batteries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64743" y="2236113"/>
            <a:ext cx="598408" cy="598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4743" y="3133725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Power management balances propulsion &amp; avionics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7724" y="3995499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7724" y="4893112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“Climb by day, glide by night” strategy (Gao et al., 2023)</a:t>
            </a:r>
            <a:endParaRPr lang="en-US" sz="18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464743" y="3995499"/>
            <a:ext cx="598408" cy="5984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64743" y="4893112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Optimisation improves aircraft geometry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37724" y="5754886"/>
            <a:ext cx="598408" cy="5984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37724" y="6652498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Genetic algorithms used for endurance</a:t>
            </a:r>
            <a:endParaRPr lang="en-US" sz="18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464743" y="5754886"/>
            <a:ext cx="598408" cy="59840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464743" y="6652498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MDAO links aerodynamics, structure &amp; energy (Li et al., 2020)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7C39AF2-7950-F24E-954C-605A93644D49}"/>
              </a:ext>
            </a:extLst>
          </p:cNvPr>
          <p:cNvSpPr/>
          <p:nvPr/>
        </p:nvSpPr>
        <p:spPr>
          <a:xfrm>
            <a:off x="12678184" y="7651789"/>
            <a:ext cx="1884898" cy="49366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3990638" y="75898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90"/>
    </mc:Choice>
    <mc:Fallback>
      <p:transition spd="slow" advTm="78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2144"/>
            <a:ext cx="1103042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Energy Systems &amp; Optimisation Methods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37724" y="2954179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3091815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PV cells generate power + charge batteries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64743" y="2954179"/>
            <a:ext cx="598408" cy="598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62355" y="3091815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Power management balances propulsion &amp; avionics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7724" y="4031337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5336" y="4168973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“Climb by day, glide by night” strategy (Gao et al., 2023)</a:t>
            </a:r>
            <a:endParaRPr lang="en-US" sz="18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464743" y="4031337"/>
            <a:ext cx="598408" cy="5984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362355" y="4168973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Optimisation improves aircraft geometry</a:t>
            </a:r>
            <a:endParaRPr lang="en-US" sz="1850" dirty="0"/>
          </a:p>
        </p:txBody>
      </p:sp>
      <p:sp>
        <p:nvSpPr>
          <p:cNvPr id="11" name="Shape 5"/>
          <p:cNvSpPr/>
          <p:nvPr/>
        </p:nvSpPr>
        <p:spPr>
          <a:xfrm>
            <a:off x="867608" y="5401866"/>
            <a:ext cx="538520" cy="622340"/>
          </a:xfrm>
          <a:prstGeom prst="roundRect">
            <a:avLst>
              <a:gd name="adj" fmla="val 10188"/>
            </a:avLst>
          </a:prstGeom>
          <a:solidFill>
            <a:srgbClr val="4D4D51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7266" y="5586413"/>
            <a:ext cx="299204" cy="23931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735336" y="5551408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Genetic algorithms used for endurance</a:t>
            </a:r>
            <a:endParaRPr lang="en-US" sz="18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464743" y="5413772"/>
            <a:ext cx="598408" cy="59840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362355" y="5551408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MDAO links aerodynamics, structure &amp; energy (Li et al., 2020)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FA00E9C-83B1-19BA-FAEC-A92122B9B751}"/>
              </a:ext>
            </a:extLst>
          </p:cNvPr>
          <p:cNvSpPr/>
          <p:nvPr/>
        </p:nvSpPr>
        <p:spPr>
          <a:xfrm>
            <a:off x="12678184" y="7651789"/>
            <a:ext cx="1884898" cy="49366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990638" y="75898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30"/>
    </mc:Choice>
    <mc:Fallback>
      <p:transition spd="slow" advTm="51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516" y="547211"/>
            <a:ext cx="3745944" cy="468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696516" y="1537692"/>
            <a:ext cx="6375916" cy="716161"/>
          </a:xfrm>
          <a:prstGeom prst="roundRect">
            <a:avLst>
              <a:gd name="adj" fmla="val 6669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895469" y="1736646"/>
            <a:ext cx="59780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Solar UAVs overcome battery limitations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696516" y="2452807"/>
            <a:ext cx="6375916" cy="716161"/>
          </a:xfrm>
          <a:prstGeom prst="roundRect">
            <a:avLst>
              <a:gd name="adj" fmla="val 6669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895469" y="2651760"/>
            <a:ext cx="59780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 wings + lightweight materials improve endurance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696516" y="3367921"/>
            <a:ext cx="6375916" cy="716161"/>
          </a:xfrm>
          <a:prstGeom prst="roundRect">
            <a:avLst>
              <a:gd name="adj" fmla="val 6669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895469" y="3566874"/>
            <a:ext cx="59780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Intelligent energy management extends flight time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696516" y="4283035"/>
            <a:ext cx="6375916" cy="716161"/>
          </a:xfrm>
          <a:prstGeom prst="roundRect">
            <a:avLst>
              <a:gd name="adj" fmla="val 6669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895469" y="4481989"/>
            <a:ext cx="59780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potential for long, continuous missions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696516" y="5198150"/>
            <a:ext cx="6375916" cy="716161"/>
          </a:xfrm>
          <a:prstGeom prst="roundRect">
            <a:avLst>
              <a:gd name="adj" fmla="val 6669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895469" y="5397103"/>
            <a:ext cx="59780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Useful for environmental monitoring &amp; remote communication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696516" y="6113264"/>
            <a:ext cx="6375916" cy="716161"/>
          </a:xfrm>
          <a:prstGeom prst="roundRect">
            <a:avLst>
              <a:gd name="adj" fmla="val 6669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895469" y="6312218"/>
            <a:ext cx="59780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Sustainable future for UAV design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588" y="1095077"/>
            <a:ext cx="6375916" cy="63759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70007F3-2A4B-8443-F311-3EA96309317C}"/>
              </a:ext>
            </a:extLst>
          </p:cNvPr>
          <p:cNvSpPr/>
          <p:nvPr/>
        </p:nvSpPr>
        <p:spPr>
          <a:xfrm>
            <a:off x="12717453" y="7691058"/>
            <a:ext cx="1873678" cy="538542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90638" y="75898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25"/>
    </mc:Choice>
    <mc:Fallback>
      <p:transition spd="slow" advTm="44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231</Words>
  <Application>Microsoft Office PowerPoint</Application>
  <PresentationFormat>Custom</PresentationFormat>
  <Paragraphs>36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Unbounded</vt:lpstr>
      <vt:lpstr>Aptos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mohd asad</dc:creator>
  <cp:lastModifiedBy>Tanishka</cp:lastModifiedBy>
  <cp:revision>3</cp:revision>
  <dcterms:created xsi:type="dcterms:W3CDTF">2025-12-05T15:37:09Z</dcterms:created>
  <dcterms:modified xsi:type="dcterms:W3CDTF">2025-12-05T16:03:16Z</dcterms:modified>
</cp:coreProperties>
</file>